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g.ru/2013/10/23/obr-dok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ro.ru/wp-content/uploads/2014/02/Letter_01-52-22_05-382_07-02-2014.pdf" TargetMode="External"/><Relationship Id="rId2" Type="http://schemas.openxmlformats.org/officeDocument/2006/relationships/hyperlink" Target="http://www.consultant.ru/document/cons_doc_LAW_163028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g.ru/2013/08/19/nomenklatura-site-dok.html" TargetMode="External"/><Relationship Id="rId2" Type="http://schemas.openxmlformats.org/officeDocument/2006/relationships/hyperlink" Target="http://www.firo.ru/wp-content/uploads/2014/02/Letter_08-249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iro.ru/wp-content/uploads/2014/02/Metodicheskie-rekomendacii_finansy_DO.pdf" TargetMode="External"/><Relationship Id="rId4" Type="http://schemas.openxmlformats.org/officeDocument/2006/relationships/hyperlink" Target="http://www.rg.ru/2010/10/20/teacher-dok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980729"/>
            <a:ext cx="7175351" cy="2808312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00CC"/>
                </a:solidFill>
              </a:rPr>
              <a:t>О реализации плана действий по обеспечению введения ФГОС дошкольного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077072"/>
            <a:ext cx="4680519" cy="1857592"/>
          </a:xfrm>
        </p:spPr>
        <p:txBody>
          <a:bodyPr/>
          <a:lstStyle/>
          <a:p>
            <a:r>
              <a:rPr lang="ru-RU" dirty="0" err="1" smtClean="0">
                <a:solidFill>
                  <a:srgbClr val="0000CC"/>
                </a:solidFill>
              </a:rPr>
              <a:t>Скрипилёва</a:t>
            </a:r>
            <a:r>
              <a:rPr lang="ru-RU" dirty="0" smtClean="0">
                <a:solidFill>
                  <a:srgbClr val="0000CC"/>
                </a:solidFill>
              </a:rPr>
              <a:t> Людмила Васильевна,  методист МКУ «Информационно-методический центр г. Комсомольска-на-Амуре»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5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5" cy="439248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Положения </a:t>
            </a:r>
            <a:r>
              <a:rPr lang="ru-RU" sz="2000" b="1" dirty="0">
                <a:solidFill>
                  <a:schemeClr val="tx1"/>
                </a:solidFill>
              </a:rPr>
              <a:t>культурно-исторической теории Л.С. Выготского и отечественной научной психолого-педагогической школы о закономерностях развития ребенка в дошкольном возрасте (</a:t>
            </a:r>
            <a:r>
              <a:rPr lang="ru-RU" sz="2000" b="1" dirty="0" err="1">
                <a:solidFill>
                  <a:schemeClr val="tx1"/>
                </a:solidFill>
              </a:rPr>
              <a:t>А.Н.Леонтьев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Л.И.Божович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А.В.Запорожец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В.В.Давыдов</a:t>
            </a:r>
            <a:r>
              <a:rPr lang="ru-RU" sz="2000" b="1" dirty="0">
                <a:solidFill>
                  <a:schemeClr val="tx1"/>
                </a:solidFill>
              </a:rPr>
              <a:t> и др</a:t>
            </a:r>
            <a:r>
              <a:rPr lang="ru-RU" sz="2000" b="1" dirty="0" smtClean="0">
                <a:solidFill>
                  <a:schemeClr val="tx1"/>
                </a:solidFill>
              </a:rPr>
              <a:t>.);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Работы </a:t>
            </a:r>
            <a:r>
              <a:rPr lang="ru-RU" sz="2000" b="1" dirty="0">
                <a:solidFill>
                  <a:schemeClr val="tx1"/>
                </a:solidFill>
              </a:rPr>
              <a:t>по аксиологии и философии образования (</a:t>
            </a:r>
            <a:r>
              <a:rPr lang="ru-RU" sz="2000" b="1" dirty="0" err="1">
                <a:solidFill>
                  <a:schemeClr val="tx1"/>
                </a:solidFill>
              </a:rPr>
              <a:t>И.А.Зимняя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</a:rPr>
              <a:t>В.П.Зинченко</a:t>
            </a:r>
            <a:r>
              <a:rPr lang="ru-RU" sz="2000" b="1" dirty="0" smtClean="0">
                <a:solidFill>
                  <a:schemeClr val="tx1"/>
                </a:solidFill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</a:rPr>
              <a:t>Н.Д.Никандров</a:t>
            </a:r>
            <a:r>
              <a:rPr lang="ru-RU" sz="2000" b="1" dirty="0">
                <a:solidFill>
                  <a:schemeClr val="tx1"/>
                </a:solidFill>
              </a:rPr>
              <a:t>, В.А. </a:t>
            </a:r>
            <a:r>
              <a:rPr lang="ru-RU" sz="2000" b="1" dirty="0" err="1">
                <a:solidFill>
                  <a:schemeClr val="tx1"/>
                </a:solidFill>
              </a:rPr>
              <a:t>Сластенин</a:t>
            </a:r>
            <a:r>
              <a:rPr lang="ru-RU" sz="2000" b="1" dirty="0">
                <a:solidFill>
                  <a:schemeClr val="tx1"/>
                </a:solidFill>
              </a:rPr>
              <a:t> и др.), теории и методологии разработки образовательных стандартов (</a:t>
            </a:r>
            <a:r>
              <a:rPr lang="ru-RU" sz="2000" b="1" dirty="0" err="1">
                <a:solidFill>
                  <a:schemeClr val="tx1"/>
                </a:solidFill>
              </a:rPr>
              <a:t>В.И.Байденко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В.П.Беспалько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А.М.Кондаков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А.А.Кузнецов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B.C.Леднев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А.И.Маркушевич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М.В.Рыжаков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В.М.Соколов</a:t>
            </a:r>
            <a:r>
              <a:rPr lang="ru-RU" sz="2000" b="1" dirty="0">
                <a:solidFill>
                  <a:schemeClr val="tx1"/>
                </a:solidFill>
              </a:rPr>
              <a:t>, А.И. </a:t>
            </a:r>
            <a:r>
              <a:rPr lang="ru-RU" sz="2000" b="1" dirty="0" err="1">
                <a:solidFill>
                  <a:schemeClr val="tx1"/>
                </a:solidFill>
              </a:rPr>
              <a:t>Субетто</a:t>
            </a:r>
            <a:r>
              <a:rPr lang="ru-RU" sz="2000" b="1" dirty="0">
                <a:solidFill>
                  <a:schemeClr val="tx1"/>
                </a:solidFill>
              </a:rPr>
              <a:t> и др</a:t>
            </a:r>
            <a:r>
              <a:rPr lang="ru-RU" sz="2000" b="1" dirty="0" smtClean="0">
                <a:solidFill>
                  <a:schemeClr val="tx1"/>
                </a:solidFill>
              </a:rPr>
              <a:t>.);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Научные </a:t>
            </a:r>
            <a:r>
              <a:rPr lang="ru-RU" sz="2000" b="1" dirty="0">
                <a:solidFill>
                  <a:schemeClr val="tx1"/>
                </a:solidFill>
              </a:rPr>
              <a:t>положения, практические разработки и методические рекомендации, содержащиеся в трудах исследователей в области дошкольного образования (</a:t>
            </a:r>
            <a:r>
              <a:rPr lang="ru-RU" sz="2000" b="1" dirty="0" err="1">
                <a:solidFill>
                  <a:schemeClr val="tx1"/>
                </a:solidFill>
              </a:rPr>
              <a:t>Л.А.Венгер</a:t>
            </a:r>
            <a:r>
              <a:rPr lang="ru-RU" sz="2000" b="1" dirty="0">
                <a:solidFill>
                  <a:schemeClr val="tx1"/>
                </a:solidFill>
              </a:rPr>
              <a:t>, М.А. Васильева, </a:t>
            </a:r>
            <a:r>
              <a:rPr lang="ru-RU" sz="2000" b="1" dirty="0" err="1">
                <a:solidFill>
                  <a:schemeClr val="tx1"/>
                </a:solidFill>
              </a:rPr>
              <a:t>В.Т.Кудрявцев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Л.А.Парамонова</a:t>
            </a:r>
            <a:r>
              <a:rPr lang="ru-RU" sz="2000" b="1" dirty="0">
                <a:solidFill>
                  <a:schemeClr val="tx1"/>
                </a:solidFill>
              </a:rPr>
              <a:t>, В.А. Петровский и др</a:t>
            </a:r>
            <a:r>
              <a:rPr lang="ru-RU" sz="2000" b="1" dirty="0" smtClean="0">
                <a:solidFill>
                  <a:schemeClr val="tx1"/>
                </a:solidFill>
              </a:rPr>
              <a:t>.).</a:t>
            </a:r>
            <a:endParaRPr lang="ru-RU" sz="2000" b="1" dirty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56184"/>
          </a:xfrm>
        </p:spPr>
        <p:txBody>
          <a:bodyPr>
            <a:noAutofit/>
          </a:bodyPr>
          <a:lstStyle/>
          <a:p>
            <a:r>
              <a:rPr lang="ru-RU" sz="3600" b="1" dirty="0"/>
              <a:t>Методологические и теоретические основы </a:t>
            </a:r>
            <a:r>
              <a:rPr lang="ru-RU" sz="3600" b="1" dirty="0" smtClean="0"/>
              <a:t>ФГОС дошкольного </a:t>
            </a:r>
            <a:r>
              <a:rPr lang="ru-RU" sz="3600" b="1" dirty="0"/>
              <a:t>образования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5240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2896"/>
            <a:ext cx="8640959" cy="403244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Приказ </a:t>
            </a:r>
            <a:r>
              <a:rPr lang="ru-RU" b="1" dirty="0" err="1">
                <a:solidFill>
                  <a:schemeClr val="tx1"/>
                </a:solidFill>
              </a:rPr>
              <a:t>Минорнауки</a:t>
            </a:r>
            <a:r>
              <a:rPr lang="ru-RU" b="1" dirty="0">
                <a:solidFill>
                  <a:schemeClr val="tx1"/>
                </a:solidFill>
              </a:rPr>
              <a:t> России от 17 октября 2013 г.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№ 1155 «Об утверждении Федерального государственного образовательного стандарта дошкольного образования»</a:t>
            </a:r>
          </a:p>
          <a:p>
            <a:r>
              <a:rPr lang="ru-RU" b="1" dirty="0">
                <a:solidFill>
                  <a:schemeClr val="tx1"/>
                </a:solidFill>
              </a:rPr>
              <a:t>План действий по обеспечению введения Федерального государственного образовательного стандарта дошкольного образования, утвержденный 31.12.2013 г.</a:t>
            </a:r>
          </a:p>
          <a:p>
            <a:r>
              <a:rPr lang="ru-RU" b="1" dirty="0">
                <a:solidFill>
                  <a:schemeClr val="tx1"/>
                </a:solidFill>
              </a:rPr>
              <a:t>Приказ </a:t>
            </a:r>
            <a:r>
              <a:rPr lang="ru-RU" b="1" dirty="0" err="1">
                <a:solidFill>
                  <a:schemeClr val="tx1"/>
                </a:solidFill>
              </a:rPr>
              <a:t>Минобрнауки</a:t>
            </a:r>
            <a:r>
              <a:rPr lang="ru-RU" b="1" dirty="0">
                <a:solidFill>
                  <a:schemeClr val="tx1"/>
                </a:solidFill>
              </a:rPr>
              <a:t> России от 30.08.2013 N 1014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</a:p>
          <a:p>
            <a:pPr>
              <a:buNone/>
            </a:pPr>
            <a:r>
              <a:rPr lang="en-US" b="1" dirty="0">
                <a:hlinkClick r:id="rId2"/>
              </a:rPr>
              <a:t>http://www.rg.ru/2013/10/23/obr-dok.html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Нормативные акты </a:t>
            </a:r>
            <a:br>
              <a:rPr lang="ru-RU" dirty="0"/>
            </a:br>
            <a:r>
              <a:rPr lang="ru-RU" dirty="0"/>
              <a:t>по введению ФГОС ДО</a:t>
            </a:r>
          </a:p>
        </p:txBody>
      </p:sp>
    </p:spTree>
    <p:extLst>
      <p:ext uri="{BB962C8B-B14F-4D97-AF65-F5344CB8AC3E}">
        <p14:creationId xmlns:p14="http://schemas.microsoft.com/office/powerpoint/2010/main" val="42522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76872"/>
            <a:ext cx="8712967" cy="453650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Приказ </a:t>
            </a:r>
            <a:r>
              <a:rPr lang="ru-RU" sz="2000" b="1" dirty="0" err="1">
                <a:solidFill>
                  <a:schemeClr val="tx1"/>
                </a:solidFill>
              </a:rPr>
              <a:t>Минобрнауки</a:t>
            </a:r>
            <a:r>
              <a:rPr lang="ru-RU" sz="2000" b="1" dirty="0">
                <a:solidFill>
                  <a:schemeClr val="tx1"/>
                </a:solidFill>
              </a:rPr>
              <a:t> России от 08.04.2014 № 293 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«Об утверждении порядка приема в образовательные организации, реализующие образовательные программы дошкольного образования»</a:t>
            </a:r>
          </a:p>
          <a:p>
            <a:pPr>
              <a:buNone/>
            </a:pPr>
            <a:r>
              <a:rPr lang="en-US" sz="2000" b="1" dirty="0">
                <a:hlinkClick r:id="rId2"/>
              </a:rPr>
              <a:t>http://www.consultant.ru/document/cons_doc_LAW_163028/</a:t>
            </a:r>
            <a:endParaRPr lang="ru-RU" sz="2000" b="1" dirty="0"/>
          </a:p>
          <a:p>
            <a:r>
              <a:rPr lang="ru-RU" sz="2000" b="1" dirty="0">
                <a:solidFill>
                  <a:schemeClr val="tx1"/>
                </a:solidFill>
              </a:rPr>
              <a:t>Приказ </a:t>
            </a:r>
            <a:r>
              <a:rPr lang="ru-RU" sz="2000" b="1" dirty="0" err="1">
                <a:solidFill>
                  <a:schemeClr val="tx1"/>
                </a:solidFill>
              </a:rPr>
              <a:t>Минобрнауки</a:t>
            </a:r>
            <a:r>
              <a:rPr lang="ru-RU" sz="2000" b="1" dirty="0">
                <a:solidFill>
                  <a:schemeClr val="tx1"/>
                </a:solidFill>
              </a:rPr>
              <a:t> России от 13.01.2014 N 8 «Об утверждении примерной формы договора об образовании по образовательным программам дошкольного образования</a:t>
            </a:r>
            <a:r>
              <a:rPr lang="ru-RU" sz="2000" b="1" dirty="0" smtClean="0">
                <a:solidFill>
                  <a:schemeClr val="tx1"/>
                </a:solidFill>
              </a:rPr>
              <a:t>»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Письмо </a:t>
            </a:r>
            <a:r>
              <a:rPr lang="ru-RU" sz="2000" b="1" dirty="0" err="1" smtClean="0">
                <a:solidFill>
                  <a:schemeClr val="tx1"/>
                </a:solidFill>
              </a:rPr>
              <a:t>Минбрнауки</a:t>
            </a:r>
            <a:r>
              <a:rPr lang="ru-RU" sz="2000" b="1" dirty="0" smtClean="0">
                <a:solidFill>
                  <a:schemeClr val="tx1"/>
                </a:solidFill>
              </a:rPr>
              <a:t> РФ № 08-10 от 10.01.2014 о проведении мероприятий для </a:t>
            </a:r>
            <a:r>
              <a:rPr lang="ru-RU" sz="2000" b="1" smtClean="0">
                <a:solidFill>
                  <a:schemeClr val="tx1"/>
                </a:solidFill>
              </a:rPr>
              <a:t>обеспечения введения ФГОС ДО</a:t>
            </a:r>
            <a:endParaRPr lang="ru-RU" sz="2000" b="1" dirty="0">
              <a:solidFill>
                <a:schemeClr val="tx1"/>
              </a:solidFill>
            </a:endParaRPr>
          </a:p>
          <a:p>
            <a:r>
              <a:rPr lang="ru-RU" sz="2000" b="1" dirty="0">
                <a:solidFill>
                  <a:schemeClr val="tx1"/>
                </a:solidFill>
              </a:rPr>
              <a:t>Письмо Федеральной службы по контролю в сфере образования и науки (</a:t>
            </a:r>
            <a:r>
              <a:rPr lang="ru-RU" sz="2000" b="1" dirty="0" err="1">
                <a:solidFill>
                  <a:schemeClr val="tx1"/>
                </a:solidFill>
              </a:rPr>
              <a:t>Рособрнадзора</a:t>
            </a:r>
            <a:r>
              <a:rPr lang="ru-RU" sz="2000" b="1" dirty="0">
                <a:solidFill>
                  <a:schemeClr val="tx1"/>
                </a:solidFill>
              </a:rPr>
              <a:t>) № 01-52-22/05-382 от 07.02 2014</a:t>
            </a:r>
          </a:p>
          <a:p>
            <a:pPr>
              <a:buNone/>
            </a:pPr>
            <a:r>
              <a:rPr lang="en-US" sz="2000" b="1" dirty="0">
                <a:hlinkClick r:id="rId3"/>
              </a:rPr>
              <a:t>http://www.firo.ru/wp-content/uploads/2014/02/Letter_01-52-22_05-382_07-02-2014.pdf</a:t>
            </a:r>
            <a:endParaRPr lang="ru-RU" sz="2000" b="1" dirty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Нормативные акты </a:t>
            </a:r>
            <a:br>
              <a:rPr lang="ru-RU" dirty="0"/>
            </a:br>
            <a:r>
              <a:rPr lang="ru-RU" dirty="0"/>
              <a:t>по введению ФГОС ДО</a:t>
            </a:r>
          </a:p>
        </p:txBody>
      </p:sp>
    </p:spTree>
    <p:extLst>
      <p:ext uri="{BB962C8B-B14F-4D97-AF65-F5344CB8AC3E}">
        <p14:creationId xmlns:p14="http://schemas.microsoft.com/office/powerpoint/2010/main" val="264548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420888"/>
            <a:ext cx="8712967" cy="4320480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</a:rPr>
              <a:t>Письмо </a:t>
            </a:r>
            <a:r>
              <a:rPr lang="ru-RU" sz="2000" b="1" dirty="0" err="1">
                <a:solidFill>
                  <a:schemeClr val="tx1"/>
                </a:solidFill>
              </a:rPr>
              <a:t>Минобрнауки</a:t>
            </a:r>
            <a:r>
              <a:rPr lang="ru-RU" sz="2000" b="1" dirty="0">
                <a:solidFill>
                  <a:schemeClr val="tx1"/>
                </a:solidFill>
              </a:rPr>
              <a:t> России от 28 февраля 2014 г. № 08-249 «Комментарии к ФГОС дошкольного образования»</a:t>
            </a:r>
          </a:p>
          <a:p>
            <a:pPr>
              <a:buNone/>
            </a:pPr>
            <a:r>
              <a:rPr lang="en-US" sz="2000" b="1" dirty="0">
                <a:hlinkClick r:id="rId2"/>
              </a:rPr>
              <a:t>http://www.firo.ru/wp-content/uploads/2014/02/Letter_08-249.pdf</a:t>
            </a:r>
            <a:endParaRPr lang="ru-RU" sz="2000" b="1" dirty="0"/>
          </a:p>
          <a:p>
            <a:pPr>
              <a:buNone/>
            </a:pPr>
            <a:r>
              <a:rPr lang="en-US" sz="2000" b="1" dirty="0">
                <a:hlinkClick r:id="rId3"/>
              </a:rPr>
              <a:t>http://www.rg.ru/2013/08/19/nomenklatura-site-dok.html</a:t>
            </a:r>
            <a:endParaRPr lang="ru-RU" sz="2000" b="1" dirty="0"/>
          </a:p>
          <a:p>
            <a:pPr>
              <a:buNone/>
            </a:pPr>
            <a:r>
              <a:rPr lang="en-US" sz="2000" b="1" dirty="0">
                <a:hlinkClick r:id="rId4"/>
              </a:rPr>
              <a:t>http://</a:t>
            </a:r>
            <a:r>
              <a:rPr lang="en-US" sz="2000" b="1" dirty="0" smtClean="0">
                <a:hlinkClick r:id="rId4"/>
              </a:rPr>
              <a:t>www.rg.ru/2010/10/20/teacher-dok.html</a:t>
            </a:r>
            <a:endParaRPr lang="ru-RU" sz="2000" b="1" dirty="0" smtClean="0"/>
          </a:p>
          <a:p>
            <a:r>
              <a:rPr lang="ru-RU" sz="2000" b="1" dirty="0">
                <a:solidFill>
                  <a:schemeClr val="tx1"/>
                </a:solidFill>
              </a:rPr>
              <a:t>Методические рекомендации по реализации полномочий органов государственной власти по финансовому обеспечению оказания государственных и муниципальных услуг в сфере дошкольного образования</a:t>
            </a:r>
          </a:p>
          <a:p>
            <a:pPr>
              <a:buNone/>
            </a:pPr>
            <a:r>
              <a:rPr lang="en-US" sz="2000" b="1" dirty="0">
                <a:hlinkClick r:id="rId5"/>
              </a:rPr>
              <a:t>http://www.firo.ru/wp-content/uploads/2014/02/Metodicheskie-rekomendacii_finansy_DO.pdf</a:t>
            </a:r>
            <a:endParaRPr lang="ru-RU" sz="2000" b="1" dirty="0"/>
          </a:p>
          <a:p>
            <a:pPr>
              <a:buNone/>
            </a:pPr>
            <a:endParaRPr lang="ru-RU" sz="2000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Нормативные акты </a:t>
            </a:r>
            <a:br>
              <a:rPr lang="ru-RU" dirty="0"/>
            </a:br>
            <a:r>
              <a:rPr lang="ru-RU" dirty="0"/>
              <a:t>по введению ФГОС ДО</a:t>
            </a:r>
          </a:p>
        </p:txBody>
      </p:sp>
    </p:spTree>
    <p:extLst>
      <p:ext uri="{BB962C8B-B14F-4D97-AF65-F5344CB8AC3E}">
        <p14:creationId xmlns:p14="http://schemas.microsoft.com/office/powerpoint/2010/main" val="2170531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138</TotalTime>
  <Words>213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Candara</vt:lpstr>
      <vt:lpstr>Symbol</vt:lpstr>
      <vt:lpstr>Волна</vt:lpstr>
      <vt:lpstr>О реализации плана действий по обеспечению введения ФГОС дошкольного образования</vt:lpstr>
      <vt:lpstr>Методологические и теоретические основы ФГОС дошкольного образования </vt:lpstr>
      <vt:lpstr>Нормативные акты  по введению ФГОС ДО</vt:lpstr>
      <vt:lpstr>Нормативные акты  по введению ФГОС ДО</vt:lpstr>
      <vt:lpstr>Нормативные акты  по введению ФГОС ДО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реализации плана действий по обеспечению введения ФГОС дошкольного образования</dc:title>
  <dc:creator>User</dc:creator>
  <cp:lastModifiedBy>Влад</cp:lastModifiedBy>
  <cp:revision>5</cp:revision>
  <dcterms:created xsi:type="dcterms:W3CDTF">2014-08-21T23:02:00Z</dcterms:created>
  <dcterms:modified xsi:type="dcterms:W3CDTF">2015-06-03T23:11:52Z</dcterms:modified>
</cp:coreProperties>
</file>